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7" r:id="rId4"/>
    <p:sldId id="258" r:id="rId5"/>
    <p:sldId id="264" r:id="rId6"/>
    <p:sldId id="265" r:id="rId7"/>
    <p:sldId id="266" r:id="rId8"/>
    <p:sldId id="267" r:id="rId9"/>
    <p:sldId id="259" r:id="rId10"/>
    <p:sldId id="260" r:id="rId11"/>
    <p:sldId id="262" r:id="rId12"/>
    <p:sldId id="263" r:id="rId13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>
        <p:scale>
          <a:sx n="82" d="100"/>
          <a:sy n="82" d="100"/>
        </p:scale>
        <p:origin x="-101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94687469621853"/>
          <c:y val="0.15067341810248414"/>
          <c:w val="0.79752102167784578"/>
          <c:h val="0.65346563239009403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Sheet1!$B$2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val>
            <c:numRef>
              <c:f>Sheet1!$B$3:$B$5</c:f>
              <c:numCache>
                <c:formatCode>General</c:formatCode>
                <c:ptCount val="3"/>
                <c:pt idx="0">
                  <c:v>13500</c:v>
                </c:pt>
                <c:pt idx="1">
                  <c:v>94668</c:v>
                </c:pt>
                <c:pt idx="2">
                  <c:v>14660</c:v>
                </c:pt>
              </c:numCache>
            </c:numRef>
          </c:val>
        </c:ser>
        <c:ser>
          <c:idx val="0"/>
          <c:order val="1"/>
          <c:tx>
            <c:v>2012</c:v>
          </c:tx>
          <c:invertIfNegative val="0"/>
          <c:cat>
            <c:strRef>
              <c:f>Sheet1!$A$3:$A$5</c:f>
              <c:strCache>
                <c:ptCount val="3"/>
                <c:pt idx="0">
                  <c:v>Membership fees + WFTO services</c:v>
                </c:pt>
                <c:pt idx="1">
                  <c:v>External funding </c:v>
                </c:pt>
                <c:pt idx="2">
                  <c:v>Other income 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19141</c:v>
                </c:pt>
                <c:pt idx="1">
                  <c:v>26227.14</c:v>
                </c:pt>
                <c:pt idx="2">
                  <c:v>25103.02</c:v>
                </c:pt>
              </c:numCache>
            </c:numRef>
          </c:val>
        </c:ser>
        <c:ser>
          <c:idx val="1"/>
          <c:order val="2"/>
          <c:tx>
            <c:v>2013</c:v>
          </c:tx>
          <c:invertIfNegative val="0"/>
          <c:cat>
            <c:strRef>
              <c:f>Sheet1!$A$3:$A$5</c:f>
              <c:strCache>
                <c:ptCount val="3"/>
                <c:pt idx="0">
                  <c:v>Membership fees + WFTO services</c:v>
                </c:pt>
                <c:pt idx="1">
                  <c:v>External funding </c:v>
                </c:pt>
                <c:pt idx="2">
                  <c:v>Other income </c:v>
                </c:pt>
              </c:strCache>
            </c:strRef>
          </c:cat>
          <c:val>
            <c:numRef>
              <c:f>Sheet1!$D$3:$D$5</c:f>
              <c:numCache>
                <c:formatCode>General</c:formatCode>
                <c:ptCount val="3"/>
                <c:pt idx="0">
                  <c:v>56800</c:v>
                </c:pt>
                <c:pt idx="1">
                  <c:v>22390.17</c:v>
                </c:pt>
                <c:pt idx="2">
                  <c:v>5265.74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448320"/>
        <c:axId val="99449856"/>
        <c:axId val="0"/>
      </c:bar3DChart>
      <c:catAx>
        <c:axId val="99448320"/>
        <c:scaling>
          <c:orientation val="minMax"/>
        </c:scaling>
        <c:delete val="0"/>
        <c:axPos val="b"/>
        <c:majorTickMark val="out"/>
        <c:minorTickMark val="none"/>
        <c:tickLblPos val="nextTo"/>
        <c:crossAx val="99449856"/>
        <c:crosses val="autoZero"/>
        <c:auto val="1"/>
        <c:lblAlgn val="ctr"/>
        <c:lblOffset val="100"/>
        <c:noMultiLvlLbl val="0"/>
      </c:catAx>
      <c:valAx>
        <c:axId val="9944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448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06003959616289"/>
          <c:y val="8.5902235139319091E-2"/>
          <c:w val="0.76740808769909974"/>
          <c:h val="0.42054721205040813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Sheet1!$B$2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val>
            <c:numRef>
              <c:f>Sheet1!$B$10:$B$16</c:f>
              <c:numCache>
                <c:formatCode>General</c:formatCode>
                <c:ptCount val="7"/>
                <c:pt idx="0">
                  <c:v>52497</c:v>
                </c:pt>
                <c:pt idx="1">
                  <c:v>10049</c:v>
                </c:pt>
                <c:pt idx="2">
                  <c:v>5662.77</c:v>
                </c:pt>
                <c:pt idx="3">
                  <c:v>21130.1</c:v>
                </c:pt>
                <c:pt idx="4">
                  <c:v>15143</c:v>
                </c:pt>
                <c:pt idx="5">
                  <c:v>0</c:v>
                </c:pt>
                <c:pt idx="6">
                  <c:v>8091.48</c:v>
                </c:pt>
              </c:numCache>
            </c:numRef>
          </c:val>
        </c:ser>
        <c:ser>
          <c:idx val="0"/>
          <c:order val="1"/>
          <c:tx>
            <c:v>2012</c:v>
          </c:tx>
          <c:invertIfNegative val="0"/>
          <c:cat>
            <c:strRef>
              <c:f>Sheet1!$A$10:$A$16</c:f>
              <c:strCache>
                <c:ptCount val="7"/>
                <c:pt idx="0">
                  <c:v>Staff</c:v>
                </c:pt>
                <c:pt idx="1">
                  <c:v>Office expenses</c:v>
                </c:pt>
                <c:pt idx="2">
                  <c:v>Staff Travel (Board meetings, AGM, Vote4FT representatives)</c:v>
                </c:pt>
                <c:pt idx="3">
                  <c:v>Extraordinary expenses + EC project</c:v>
                </c:pt>
                <c:pt idx="4">
                  <c:v>Networking fees</c:v>
                </c:pt>
                <c:pt idx="5">
                  <c:v>Taxes and financial cost </c:v>
                </c:pt>
                <c:pt idx="6">
                  <c:v>Unpaid fees, Bad debt + Year-end adjustment</c:v>
                </c:pt>
              </c:strCache>
            </c:strRef>
          </c:cat>
          <c:val>
            <c:numRef>
              <c:f>Sheet1!$C$10:$C$16</c:f>
              <c:numCache>
                <c:formatCode>General</c:formatCode>
                <c:ptCount val="7"/>
                <c:pt idx="0">
                  <c:v>12765.15</c:v>
                </c:pt>
                <c:pt idx="1">
                  <c:v>7153.88</c:v>
                </c:pt>
                <c:pt idx="2">
                  <c:v>1217.95</c:v>
                </c:pt>
                <c:pt idx="3">
                  <c:v>9148.42</c:v>
                </c:pt>
                <c:pt idx="4">
                  <c:v>15888</c:v>
                </c:pt>
                <c:pt idx="5">
                  <c:v>1015.98</c:v>
                </c:pt>
                <c:pt idx="6">
                  <c:v>18993.14</c:v>
                </c:pt>
              </c:numCache>
            </c:numRef>
          </c:val>
        </c:ser>
        <c:ser>
          <c:idx val="1"/>
          <c:order val="2"/>
          <c:tx>
            <c:v>2013</c:v>
          </c:tx>
          <c:invertIfNegative val="0"/>
          <c:cat>
            <c:strRef>
              <c:f>Sheet1!$A$10:$A$16</c:f>
              <c:strCache>
                <c:ptCount val="7"/>
                <c:pt idx="0">
                  <c:v>Staff</c:v>
                </c:pt>
                <c:pt idx="1">
                  <c:v>Office expenses</c:v>
                </c:pt>
                <c:pt idx="2">
                  <c:v>Staff Travel (Board meetings, AGM, Vote4FT representatives)</c:v>
                </c:pt>
                <c:pt idx="3">
                  <c:v>Extraordinary expenses + EC project</c:v>
                </c:pt>
                <c:pt idx="4">
                  <c:v>Networking fees</c:v>
                </c:pt>
                <c:pt idx="5">
                  <c:v>Taxes and financial cost </c:v>
                </c:pt>
                <c:pt idx="6">
                  <c:v>Unpaid fees, Bad debt + Year-end adjustment</c:v>
                </c:pt>
              </c:strCache>
            </c:strRef>
          </c:cat>
          <c:val>
            <c:numRef>
              <c:f>Sheet1!$D$10:$D$16</c:f>
              <c:numCache>
                <c:formatCode>General</c:formatCode>
                <c:ptCount val="7"/>
                <c:pt idx="0">
                  <c:v>39518.36</c:v>
                </c:pt>
                <c:pt idx="1">
                  <c:v>10941.96</c:v>
                </c:pt>
                <c:pt idx="2">
                  <c:v>3987.54</c:v>
                </c:pt>
                <c:pt idx="3">
                  <c:v>9197.01</c:v>
                </c:pt>
                <c:pt idx="4">
                  <c:v>15453</c:v>
                </c:pt>
                <c:pt idx="5">
                  <c:v>146.35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544064"/>
        <c:axId val="99545856"/>
        <c:axId val="0"/>
      </c:bar3DChart>
      <c:catAx>
        <c:axId val="99544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99545856"/>
        <c:crosses val="autoZero"/>
        <c:auto val="0"/>
        <c:lblAlgn val="ctr"/>
        <c:lblOffset val="100"/>
        <c:noMultiLvlLbl val="0"/>
      </c:catAx>
      <c:valAx>
        <c:axId val="99545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544064"/>
        <c:crosses val="autoZero"/>
        <c:crossBetween val="between"/>
        <c:majorUnit val="50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0.20558</cdr:x>
      <cdr:y>0.03567</cdr:y>
    </cdr:from>
    <cdr:to>
      <cdr:x>0.82698</cdr:x>
      <cdr:y>0.12313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52514" y="147640"/>
          <a:ext cx="318135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400" b="1" i="0"/>
            <a:t>Income, per main</a:t>
          </a:r>
          <a:r>
            <a:rPr lang="en-GB" sz="1400" b="1" i="0" baseline="0"/>
            <a:t> sources</a:t>
          </a:r>
          <a:endParaRPr lang="en-GB" sz="1400" b="1" i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0.21302</cdr:x>
      <cdr:y>0.00532</cdr:y>
    </cdr:from>
    <cdr:to>
      <cdr:x>0.83442</cdr:x>
      <cdr:y>0.09278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0605" y="15013"/>
          <a:ext cx="3181375" cy="247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400" b="1" i="0" dirty="0"/>
            <a:t>Expenses, per type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D9B3C-F7BF-47B7-8642-5FB82DE925C6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B5F96-E707-4C5C-BDB7-97DDE7A6A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81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153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5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282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737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06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68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99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21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713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133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B5F96-E707-4C5C-BDB7-97DDE7A6A74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61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8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56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5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13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2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0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6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9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43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8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5F2C0-8E4E-40B7-8AC4-2FA39389D52F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E10A-0B5B-4813-B264-BB77F890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1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WFTO Europe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2014 </a:t>
            </a:r>
            <a:r>
              <a:rPr lang="en-GB" dirty="0" err="1" smtClean="0"/>
              <a:t>Mennorode</a:t>
            </a: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17232"/>
            <a:ext cx="1055200" cy="980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malcolm.curtis\Desktop\WFTO Europe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157" y="5517232"/>
            <a:ext cx="1463686" cy="142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4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7630"/>
            <a:ext cx="14636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2015 Budget Expenses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602130" cy="64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5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2015 Budget Expenses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95320" cy="413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17232"/>
            <a:ext cx="14636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2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2015 Budget</a:t>
            </a:r>
            <a:r>
              <a:rPr lang="en-GB" baseline="0" dirty="0" smtClean="0"/>
              <a:t> Expenses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36" y="476672"/>
            <a:ext cx="8166188" cy="63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89240"/>
            <a:ext cx="14636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2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r>
              <a:rPr lang="en-GB" baseline="0" dirty="0" smtClean="0"/>
              <a:t> for Welcome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Figures</a:t>
            </a:r>
            <a:r>
              <a:rPr lang="en-GB" baseline="0" dirty="0" smtClean="0"/>
              <a:t> reviewed by the Board each month</a:t>
            </a:r>
          </a:p>
          <a:p>
            <a:r>
              <a:rPr lang="en-GB" baseline="0" dirty="0" smtClean="0"/>
              <a:t>Produced within a few days of the month end</a:t>
            </a:r>
          </a:p>
          <a:p>
            <a:r>
              <a:rPr lang="en-GB" baseline="0" dirty="0" smtClean="0"/>
              <a:t>Year end accounts completed in good time</a:t>
            </a:r>
          </a:p>
          <a:p>
            <a:r>
              <a:rPr lang="en-GB" baseline="0" dirty="0" smtClean="0"/>
              <a:t>Auditor is happier!</a:t>
            </a:r>
          </a:p>
          <a:p>
            <a:r>
              <a:rPr lang="en-GB" baseline="0" dirty="0" smtClean="0"/>
              <a:t>2013 positive result added to reserves</a:t>
            </a:r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61" y="5437187"/>
            <a:ext cx="14636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8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Income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12763"/>
              </p:ext>
            </p:extLst>
          </p:nvPr>
        </p:nvGraphicFramePr>
        <p:xfrm>
          <a:off x="107504" y="908720"/>
          <a:ext cx="8579296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10560"/>
            <a:ext cx="14636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1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Results – Expenses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122261"/>
              </p:ext>
            </p:extLst>
          </p:nvPr>
        </p:nvGraphicFramePr>
        <p:xfrm>
          <a:off x="-252536" y="620688"/>
          <a:ext cx="93965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877" y="5351463"/>
            <a:ext cx="1463675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4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r>
              <a:rPr lang="en-GB" baseline="0" dirty="0" smtClean="0"/>
              <a:t> – 2013 Balance sheet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993329"/>
              </p:ext>
            </p:extLst>
          </p:nvPr>
        </p:nvGraphicFramePr>
        <p:xfrm>
          <a:off x="2123725" y="1124754"/>
          <a:ext cx="4752530" cy="5544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4708"/>
                <a:gridCol w="706563"/>
                <a:gridCol w="844634"/>
                <a:gridCol w="716625"/>
              </a:tblGrid>
              <a:tr h="161334">
                <a:tc>
                  <a:txBody>
                    <a:bodyPr/>
                    <a:lstStyle/>
                    <a:p>
                      <a:endParaRPr lang="en-GB" sz="700">
                        <a:effectLst/>
                        <a:latin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endParaRPr lang="en-GB" sz="700">
                        <a:effectLst/>
                        <a:latin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endParaRPr lang="en-GB" sz="700">
                        <a:effectLst/>
                        <a:latin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endParaRPr lang="en-GB" sz="700">
                        <a:effectLst/>
                        <a:latin typeface="Times New Roman"/>
                      </a:endParaRPr>
                    </a:p>
                  </a:txBody>
                  <a:tcPr marL="49731" marR="49731" marT="0" marB="0" anchor="b"/>
                </a:tc>
              </a:tr>
              <a:tr h="169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Assets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2012 (€)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2013 (€)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1. IMMOBILISED ASSETS 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925,75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1.1 Intangible asset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1.2 Tangible asset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1.4 Financial asset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1.4.1 office deposit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     810,75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810,75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1.4.2 social secretariat guarantee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115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2. CURRENT ASSETS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44235,49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2.1 Provisions for bad debt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2.2 Cash and bank accounts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21.084,53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2.2.1Triodos BE - Savings Account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36184,56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2.2.2 Triodos BE - Currents Account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0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2.2.3 KBC BE - Currents Account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108,64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2.2.4 Triodos ESP - Corporativa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0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2.2.5 Triodos ESP - Empresa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6,5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2.2.6 Cash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38,04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9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2.3 Prepayment and accrued income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11.337,88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7897,75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9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TOTAL ASSET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33.233,16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45.161,24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9796">
                <a:tc>
                  <a:txBody>
                    <a:bodyPr/>
                    <a:lstStyle/>
                    <a:p>
                      <a:endParaRPr lang="en-GB" sz="700">
                        <a:effectLst/>
                        <a:latin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endParaRPr lang="en-GB" sz="700">
                        <a:effectLst/>
                        <a:latin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endParaRPr lang="en-GB" sz="700">
                        <a:effectLst/>
                        <a:latin typeface="Times New Roman"/>
                      </a:endParaRPr>
                    </a:p>
                  </a:txBody>
                  <a:tcPr marL="49731" marR="49731" marT="0" marB="0" anchor="b"/>
                </a:tc>
              </a:tr>
              <a:tr h="169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Liabilities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2012 (€)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2013 (€)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1. NET WORTH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37015,24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1.1 Net result of previous years 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27.514,91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31803,55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1.2 Net result of the year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  4.288,64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5211,69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2. PROVISIONS AND TAXES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0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3. DEBTS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8146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3.1 Long term debt (more than one year)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3.2 Short term debt (1 year or more)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1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3.2.1 Financial, social , salarial debts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3805,16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9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3.4 Accrual and deferred income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  1.429,61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4340,84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  <a:tr h="169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TOTAL LIABILITIES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    33.233,16 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8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      45161,24</a:t>
                      </a:r>
                      <a:endParaRPr lang="en-GB" sz="8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9731" marR="49731" marT="0" marB="0" anchor="b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060" y="5437187"/>
            <a:ext cx="14636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Results</a:t>
            </a:r>
            <a:r>
              <a:rPr lang="en-GB" baseline="0" dirty="0" smtClean="0"/>
              <a:t> – 2013 Income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798438"/>
              </p:ext>
            </p:extLst>
          </p:nvPr>
        </p:nvGraphicFramePr>
        <p:xfrm>
          <a:off x="1331640" y="1772811"/>
          <a:ext cx="5958795" cy="3233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8050"/>
                <a:gridCol w="792837"/>
                <a:gridCol w="887421"/>
                <a:gridCol w="800487"/>
              </a:tblGrid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INCOME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2012 (€)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2013 (€)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 CORE INCOME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1.1 Membership, donations, external funding 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79337,82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1.1.1  Membership fees + decentralisation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18316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56600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Membership fees not received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-100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1.1.1.1 WFTO Membership Handling fees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400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300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Prepayment WFTO 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425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1.1.2 Donations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147,65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1.1.3 External funding 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26227,14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1.1.3.1 EU Project (Vote4FT)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21364,59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1.1.3.2 Training subsidy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419,64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1.1.3.3 BTC Project (fair trade week)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605,94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1.2 Other income 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24751,17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4751,18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 FINANCIAL INCOME 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351,85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366,91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5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 GENERAL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70.471,16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84.455,91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5373216"/>
            <a:ext cx="14636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6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5516712"/>
            <a:ext cx="14636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2"/>
            <a:ext cx="8229600" cy="1143000"/>
          </a:xfrm>
        </p:spPr>
        <p:txBody>
          <a:bodyPr/>
          <a:lstStyle/>
          <a:p>
            <a:r>
              <a:rPr lang="en-GB" dirty="0" smtClean="0"/>
              <a:t>Results – 2013 Expenditure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672819"/>
              </p:ext>
            </p:extLst>
          </p:nvPr>
        </p:nvGraphicFramePr>
        <p:xfrm>
          <a:off x="1979712" y="980739"/>
          <a:ext cx="4896544" cy="5688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8031"/>
                <a:gridCol w="651501"/>
                <a:gridCol w="729225"/>
                <a:gridCol w="657787"/>
              </a:tblGrid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EXPENSES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2012 (€)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2013 (€)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 CORE EXPENSES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 Staff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39518,36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1.1.1. Salaries and social security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2955,26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29386,11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2844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1.1.2. Contribution for Salaries and social security (ONSS)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9566,79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7858,8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1.1.3 Training costs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60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80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1.1.4 Civil Responsibility insurance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92,35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80,63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1.1.5 Other staff-related costs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                                                              Recruitment cost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90,75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2844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Other staff related expenses (Ticket restaurant, STIB, CESI)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2112,82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 Office expenses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24126,51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1.2.1 Rent office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3559,68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4721,46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1.2.2 Legal cost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143,7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243,94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1.2.3 Postal charges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446,82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20,22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1.2.4 Office insurance (contents)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56,31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231,49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1.2.5 Phone and internet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521,06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664,91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1.2.6 Office equipment and supplies (inc. furniture)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498,01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195,28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1.2.7 Software and website costs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374,7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3447,49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1.2.8 External consultants and auditors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1423,2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1121,75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1.2.9 Other office expenses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130,4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295,42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Bad debt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17051,43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Year-end adjustment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1941,71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2844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1.3 Staff Travel (Board meetings, AGM, Vote4FT representatives)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971,68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3846,07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1.4 Board meeting (Venue and logistic costs)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246,27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141,47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1.5 Extraordinary expenses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9148,42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1507,36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1.6 EC project (reimbursement 4 Associates)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7689,65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 OTHER EXPENSES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15528,34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2.1 Networking fees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2.1.1 FAIB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145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310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2.1.2 FTAO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15143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15143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2.1.3 IRIS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600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2.2 Precompte mobilier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10,91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75,34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Taxes (ESP for 1st quarter)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911,54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3. FINANCIAL COST 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93,53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71,01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TOTAL EXPENSES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66.182,52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79.244,22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NET RESULT OF THE YEAR  (Benefit)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4288,64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5211,69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  <a:tr h="142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TOTAL GENERAL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70.471,16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84.455,91</a:t>
                      </a:r>
                      <a:endParaRPr lang="en-GB" sz="9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53597" marR="5359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6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Auditors opinion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2012</a:t>
            </a:r>
          </a:p>
          <a:p>
            <a:endParaRPr lang="en-GB" dirty="0" smtClean="0"/>
          </a:p>
          <a:p>
            <a:r>
              <a:rPr lang="en-GB" dirty="0" smtClean="0"/>
              <a:t>2013</a:t>
            </a:r>
          </a:p>
          <a:p>
            <a:endParaRPr lang="en-GB" dirty="0" smtClean="0"/>
          </a:p>
          <a:p>
            <a:r>
              <a:rPr lang="en-GB" dirty="0" smtClean="0"/>
              <a:t>Comparison</a:t>
            </a:r>
            <a:r>
              <a:rPr lang="en-GB" baseline="0" dirty="0" smtClean="0"/>
              <a:t> by auditor now possible for the first time</a:t>
            </a:r>
          </a:p>
          <a:p>
            <a:r>
              <a:rPr lang="en-GB" baseline="0" dirty="0" smtClean="0"/>
              <a:t>New software with double entry accounting</a:t>
            </a:r>
          </a:p>
          <a:p>
            <a:r>
              <a:rPr lang="en-GB" baseline="0" dirty="0" smtClean="0"/>
              <a:t>In line with Belgium accounting rules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80714"/>
            <a:ext cx="8646498" cy="651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08" y="3214308"/>
            <a:ext cx="5472608" cy="47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5454928"/>
            <a:ext cx="14636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2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2015 Budget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54" y="83430"/>
            <a:ext cx="7614037" cy="604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7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627</Words>
  <Application>Microsoft Office PowerPoint</Application>
  <PresentationFormat>On-screen Show (4:3)</PresentationFormat>
  <Paragraphs>360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WFTO Europe </vt:lpstr>
      <vt:lpstr>Overview for Welcome</vt:lpstr>
      <vt:lpstr>Results – Income</vt:lpstr>
      <vt:lpstr>Results – Expenses</vt:lpstr>
      <vt:lpstr>Results – 2013 Balance sheet</vt:lpstr>
      <vt:lpstr>Results – 2013 Income</vt:lpstr>
      <vt:lpstr>Results – 2013 Expenditure</vt:lpstr>
      <vt:lpstr>Auditors opinion</vt:lpstr>
      <vt:lpstr>2015 Budget</vt:lpstr>
      <vt:lpstr>2015 Budget Expenses</vt:lpstr>
      <vt:lpstr>2015 Budget Expenses</vt:lpstr>
      <vt:lpstr>2015 Budget Expenses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WFTO Europe</dc:title>
  <dc:creator>Malcolm Curtis</dc:creator>
  <cp:lastModifiedBy>Communication</cp:lastModifiedBy>
  <cp:revision>13</cp:revision>
  <cp:lastPrinted>2014-06-11T13:33:30Z</cp:lastPrinted>
  <dcterms:created xsi:type="dcterms:W3CDTF">2014-06-10T09:34:52Z</dcterms:created>
  <dcterms:modified xsi:type="dcterms:W3CDTF">2014-06-24T13:00:52Z</dcterms:modified>
</cp:coreProperties>
</file>